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797675" cy="9928225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FB21C5A-8F4F-43CD-A7D9-A9842B8DDEC1}">
  <a:tblStyle styleId="{7FB21C5A-8F4F-43CD-A7D9-A9842B8DDE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B1FFDF02-4B9C-4E71-90C0-5ECF093BF5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jpg"/><Relationship Id="rId13" Type="http://schemas.openxmlformats.org/officeDocument/2006/relationships/image" Target="../media/image18.jp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8.jp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7"/>
          <p:cNvSpPr txBox="1"/>
          <p:nvPr/>
        </p:nvSpPr>
        <p:spPr>
          <a:xfrm>
            <a:off x="876244" y="1707654"/>
            <a:ext cx="2113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NEW STARTERS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&amp; ALTERNATORS</a:t>
            </a:r>
            <a:endParaRPr b="1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179512" y="2666405"/>
            <a:ext cx="36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Smart core-free solutions to make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Distributors’ and workshops’ life easier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475" y="3795886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3363838"/>
            <a:ext cx="1026829" cy="97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7"/>
          <p:cNvSpPr/>
          <p:nvPr/>
        </p:nvSpPr>
        <p:spPr>
          <a:xfrm>
            <a:off x="376565" y="373618"/>
            <a:ext cx="595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179512" y="555526"/>
            <a:ext cx="8579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IMAGE BANK\Electrical Systems\Stop-Start µ-hybrid technologies\i-StARS\002024.jpg" id="117" name="Google Shape;117;p8"/>
          <p:cNvPicPr preferRelativeResize="0"/>
          <p:nvPr/>
        </p:nvPicPr>
        <p:blipFill rotWithShape="1">
          <a:blip r:embed="rId3">
            <a:alphaModFix/>
          </a:blip>
          <a:srcRect b="40015" l="0" r="0" t="1779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>
            <a:off x="0" y="-20538"/>
            <a:ext cx="2267488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0" y="2571751"/>
            <a:ext cx="2267488" cy="257174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2267829" y="2571751"/>
            <a:ext cx="2304000" cy="2571749"/>
          </a:xfrm>
          <a:prstGeom prst="rect">
            <a:avLst/>
          </a:prstGeom>
          <a:solidFill>
            <a:srgbClr val="3D535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1 300 </a:t>
            </a:r>
            <a:r>
              <a:rPr b="1" i="0" lang="fr-FR" sz="2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already available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+200 </a:t>
            </a:r>
            <a:r>
              <a:rPr b="1" i="0" lang="fr-FR" sz="2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P/N*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before end of Q1 2019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572170" y="2571751"/>
            <a:ext cx="2304000" cy="2571749"/>
          </a:xfrm>
          <a:prstGeom prst="rect">
            <a:avLst/>
          </a:prstGeom>
          <a:solidFill>
            <a:srgbClr val="4E6A76">
              <a:alpha val="78823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+60%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growth in 2018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876512" y="-20538"/>
            <a:ext cx="2267488" cy="259228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4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53%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coverage of European parc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+14pts by Q1 2019</a:t>
            </a:r>
            <a:endParaRPr b="0" i="1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1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 of Valeo sales per car manufacturer origin</a:t>
            </a:r>
            <a:endParaRPr b="0" i="1" sz="1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4419" y="1452735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1020687"/>
            <a:ext cx="1026829" cy="9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2067694"/>
            <a:ext cx="58578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4248" y="2571750"/>
            <a:ext cx="2472804" cy="221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402794" y="587464"/>
            <a:ext cx="14866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ROTATING</a:t>
            </a:r>
            <a:endParaRPr/>
          </a:p>
        </p:txBody>
      </p:sp>
      <p:pic>
        <p:nvPicPr>
          <p:cNvPr descr="valeo_rgb.jpg" id="132" name="Google Shape;1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STARTERS &amp; ALTERNATORS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i="0" sz="28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323528" y="2666405"/>
            <a:ext cx="338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Worldwide leader and innovator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in Electrical Systems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475" y="3795886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3363838"/>
            <a:ext cx="1026829" cy="97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solidFill>
            <a:srgbClr val="3D535D">
              <a:alpha val="90588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O.E. partner of all major car manufacturers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#1 Worldwide</a:t>
            </a:r>
            <a:endParaRPr b="1" i="0" sz="24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Volts </a:t>
            </a: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electrification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2572038"/>
            <a:ext cx="2267744" cy="2571462"/>
          </a:xfrm>
          <a:prstGeom prst="rect">
            <a:avLst/>
          </a:prstGeom>
          <a:solidFill>
            <a:srgbClr val="4E6A7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 O.E. supplier of both Stop&amp;Start technologies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(iStARS and Restarter)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4419" y="1452735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1020687"/>
            <a:ext cx="1026829" cy="9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2067694"/>
            <a:ext cx="58578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valeo siemens" id="220" name="Google Shape;22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valeo siemens" id="221" name="Google Shape;221;p10"/>
          <p:cNvPicPr preferRelativeResize="0"/>
          <p:nvPr/>
        </p:nvPicPr>
        <p:blipFill rotWithShape="1">
          <a:blip r:embed="rId7">
            <a:alphaModFix/>
          </a:blip>
          <a:srcRect b="36721" l="0" r="0" t="33039"/>
          <a:stretch/>
        </p:blipFill>
        <p:spPr>
          <a:xfrm>
            <a:off x="7092280" y="4443958"/>
            <a:ext cx="190500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_iStARS.png" id="222" name="Google Shape;22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80312" y="3651870"/>
            <a:ext cx="1224136" cy="98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EXPERT in  Electrical Systems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Since 1923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Ã©sultat de recherche d'images pour &quot;paris rhone logo&quot;" id="224" name="Google Shape;22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39417" y="1995718"/>
            <a:ext cx="595862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Ã©sultat de recherche d'images pour &quot;logo ducellier&quot;" id="225" name="Google Shape;22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31505" y="1995686"/>
            <a:ext cx="388032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associÃ©e" id="226" name="Google Shape;226;p10"/>
          <p:cNvPicPr preferRelativeResize="0"/>
          <p:nvPr/>
        </p:nvPicPr>
        <p:blipFill rotWithShape="1">
          <a:blip r:embed="rId11">
            <a:alphaModFix/>
          </a:blip>
          <a:srcRect b="37828" l="0" r="0" t="10458"/>
          <a:stretch/>
        </p:blipFill>
        <p:spPr>
          <a:xfrm>
            <a:off x="8407569" y="1995686"/>
            <a:ext cx="556919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tart-2.png" id="227" name="Google Shape;227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61392" y="4515966"/>
            <a:ext cx="474304" cy="461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2074.jpg" id="228" name="Google Shape;228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5536" y="4475884"/>
            <a:ext cx="598552" cy="54413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2267829" y="2561769"/>
            <a:ext cx="2304000" cy="2581731"/>
          </a:xfrm>
          <a:prstGeom prst="rect">
            <a:avLst/>
          </a:prstGeom>
          <a:solidFill>
            <a:srgbClr val="FFFFFF">
              <a:alpha val="8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Valeo produces</a:t>
            </a:r>
            <a:r>
              <a:rPr b="1" lang="fr-F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4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200 000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Starters &amp; Alternators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day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402794" y="587464"/>
            <a:ext cx="14866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non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ROTATING</a:t>
            </a:r>
            <a:endParaRPr/>
          </a:p>
        </p:txBody>
      </p:sp>
      <p:pic>
        <p:nvPicPr>
          <p:cNvPr descr="valeo_rgb.jpg" id="232" name="Google Shape;232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1"/>
          <p:cNvSpPr txBox="1"/>
          <p:nvPr/>
        </p:nvSpPr>
        <p:spPr>
          <a:xfrm>
            <a:off x="374271" y="1707654"/>
            <a:ext cx="31172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STARTERS &amp; ALTERNATORS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perfect range to address the newest technologies on the market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00" name="Google Shape;3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475" y="3795886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3363838"/>
            <a:ext cx="1026829" cy="97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hoto garagiste" id="308" name="Google Shape;3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rgbClr val="F8F8F8">
              <a:alpha val="62745"/>
            </a:srgbClr>
          </a:solidFill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>
            <a:off x="0" y="-20538"/>
            <a:ext cx="2267488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0" y="2571749"/>
            <a:ext cx="2267488" cy="257175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2267829" y="2571751"/>
            <a:ext cx="2304000" cy="257174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offer addressing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fast moving vehicles</a:t>
            </a: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newest technologies</a:t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4572170" y="2571751"/>
            <a:ext cx="2304000" cy="2571749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Best-in-Class</a:t>
            </a: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 b="1" sz="32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O.E. specifications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6876512" y="-20250"/>
            <a:ext cx="2267488" cy="2592000"/>
          </a:xfrm>
          <a:prstGeom prst="rect">
            <a:avLst/>
          </a:prstGeom>
          <a:solidFill>
            <a:srgbClr val="3D535D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Competitive ”surcharge free” offer</a:t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32F35"/>
                </a:solidFill>
                <a:latin typeface="Arial"/>
                <a:ea typeface="Arial"/>
                <a:cs typeface="Arial"/>
                <a:sym typeface="Arial"/>
              </a:rPr>
              <a:t>Tech’Care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32F35"/>
                </a:solidFill>
                <a:latin typeface="Arial"/>
                <a:ea typeface="Arial"/>
                <a:cs typeface="Arial"/>
                <a:sym typeface="Arial"/>
              </a:rPr>
              <a:t>Experts and Advanced Hotline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billiau\Downloads\technical-support (1).png" id="317" name="Google Shape;3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8424" y="4371950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4419" y="1452735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04" y="1020687"/>
            <a:ext cx="1026829" cy="9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2067694"/>
            <a:ext cx="58578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402794" y="587464"/>
            <a:ext cx="14866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ROTATING</a:t>
            </a:r>
            <a:endParaRPr/>
          </a:p>
        </p:txBody>
      </p:sp>
      <p:pic>
        <p:nvPicPr>
          <p:cNvPr descr="valeo_rgb.jpg" id="323" name="Google Shape;32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329" name="Google Shape;3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13"/>
          <p:cNvSpPr txBox="1"/>
          <p:nvPr/>
        </p:nvSpPr>
        <p:spPr>
          <a:xfrm>
            <a:off x="196691" y="1707654"/>
            <a:ext cx="34724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STARTERS &amp; ALTERNATORS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0" name="Google Shape;390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91" name="Google Shape;3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475" y="3795886"/>
            <a:ext cx="1001317" cy="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3363838"/>
            <a:ext cx="1026829" cy="97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/>
          <p:nvPr/>
        </p:nvSpPr>
        <p:spPr>
          <a:xfrm>
            <a:off x="4579145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14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00" name="Google Shape;400;p14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03" name="Google Shape;403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05" name="Google Shape;405;p14"/>
          <p:cNvGraphicFramePr/>
          <p:nvPr/>
        </p:nvGraphicFramePr>
        <p:xfrm>
          <a:off x="107504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{7FB21C5A-8F4F-43CD-A7D9-A9842B8DDEC1}</a:tableStyleId>
              </a:tblPr>
              <a:tblGrid>
                <a:gridCol w="621225"/>
                <a:gridCol w="746925"/>
                <a:gridCol w="2142050"/>
                <a:gridCol w="738275"/>
              </a:tblGrid>
              <a:tr h="564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TECH. CODE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439292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NISSAN,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OPEL,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 Interstar, Primastar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Movano, Vivaro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Laguna, Master, Trafic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SG12B017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439441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A4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SKODA Fabia, Octavia 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VOLKSWAGEN Bora, Golf,Passat, Polo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SG9B078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439505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 500, Doblo,  Idea,  Panda, Punto, Tipo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TG9S010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26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439545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 1 series, 3 series, 5 series, 7 series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TG15C093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439546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A/C/E Class, Sprinter, Vito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TG17C030B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1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439552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A/B/C Class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TG15C121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439619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Sprinter, Viano, Vito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TG17C061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439653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A/C/E Class, Sprinter, Viano, Vito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FG18S012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439664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VOLKSWAGEN  Golf, Passat, Polo, Tiguan, Touran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TG14C026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439674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C3, C4, C5, C8, Jumper, Jumpy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PEUGEOT 206,  207,  307, 308, 407, 3008, 5008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TG15C134</a:t>
                      </a:r>
                      <a:endParaRPr/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sp>
        <p:nvSpPr>
          <p:cNvPr id="406" name="Google Shape;406;p14"/>
          <p:cNvSpPr/>
          <p:nvPr/>
        </p:nvSpPr>
        <p:spPr>
          <a:xfrm>
            <a:off x="5940152" y="987574"/>
            <a:ext cx="3024000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i-StARS</a:t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Valeo is the pionnier and the leader of stop &amp; start solutions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Plug &amp; Play technology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STOP&amp;START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14"/>
          <p:cNvGraphicFramePr/>
          <p:nvPr/>
        </p:nvGraphicFramePr>
        <p:xfrm>
          <a:off x="4716016" y="2149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{B1FFDF02-4B9C-4E71-90C0-5ECF093BF528}</a:tableStyleId>
              </a:tblPr>
              <a:tblGrid>
                <a:gridCol w="576075"/>
                <a:gridCol w="648075"/>
                <a:gridCol w="2286075"/>
                <a:gridCol w="738275"/>
              </a:tblGrid>
              <a:tr h="62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TECH. CODE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5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439864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C4 Picasso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PEUGEOT 3008, 308, 5008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IST60C030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439866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SUBARU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SUBARU Forester, XV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IST60C021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439869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 X-Trail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IST50C012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9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439902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MERCEDES: B Class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ST35C015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439965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Berlingo, C4 Cactus, C4 Picasso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PEUGEOT 3008, 308, 5008, Partner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IST60C032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3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439981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Q7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IST60C027</a:t>
                      </a:r>
                      <a:endParaRPr/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pic>
        <p:nvPicPr>
          <p:cNvPr descr="Image result for royal flush" id="409" name="Google Shape;409;p14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2074.jpg" id="410" name="Google Shape;4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040" y="987574"/>
            <a:ext cx="915387" cy="83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195486"/>
            <a:ext cx="720080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5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18" name="Google Shape;418;p15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21" name="Google Shape;421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5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23" name="Google Shape;423;p15"/>
          <p:cNvGraphicFramePr/>
          <p:nvPr/>
        </p:nvGraphicFramePr>
        <p:xfrm>
          <a:off x="107504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{7FB21C5A-8F4F-43CD-A7D9-A9842B8DDEC1}</a:tableStyleId>
              </a:tblPr>
              <a:tblGrid>
                <a:gridCol w="627375"/>
                <a:gridCol w="784525"/>
                <a:gridCol w="2327100"/>
                <a:gridCol w="551575"/>
              </a:tblGrid>
              <a:tr h="501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TECH. CODE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0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432644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C/E/G/S/V Class, Sprinter, Vito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D9R149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0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432685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 Logan, Sandero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Clio, Kangoo, Modus, Thalia, Twingo, Wind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TS8E6(a)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46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438068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 Crosser, C4, C5, C8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PEUGEOT 307,  407, 607, 807, 4007, Boxer, Partner 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D7R26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5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438133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CITROEN C3, C4, C5, DS3, DS4,  Space Tourer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PEUGEOT 208, 301, 308, 407,  2008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TS14E110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5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438168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ALFA ROMEO Mi.To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 500, Aegea, Albea, Panda, Punto, Qubo, Strada, Tipo LANCIA Musa, Ypsilon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D6G321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5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438175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TT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VOLKSWAGEN Golf, Jetta, Passat, Polo, Touran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D7GS8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5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438183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 Agila, Astra, Corsa, Meriva, Omega, Signum, Tigra, Vectra, Zafira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D6RA93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5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438224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 Dokker, Duster, Lodgy, Logan, Sandero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Captur, Clio, Kadjar, Laguna, Mégane, Scenic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TS12E9B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24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438285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LADA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LADA 110, Kalina, Priora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TS12E901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0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438328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 Logan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TS12-80</a:t>
                      </a:r>
                      <a:endParaRPr/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sp>
        <p:nvSpPr>
          <p:cNvPr id="424" name="Google Shape;424;p15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STOP&amp;START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25" name="Google Shape;425;p15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6" name="Google Shape;426;p15"/>
          <p:cNvGraphicFramePr/>
          <p:nvPr/>
        </p:nvGraphicFramePr>
        <p:xfrm>
          <a:off x="4716016" y="2149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{B1FFDF02-4B9C-4E71-90C0-5ECF093BF528}</a:tableStyleId>
              </a:tblPr>
              <a:tblGrid>
                <a:gridCol w="576075"/>
                <a:gridCol w="792100"/>
                <a:gridCol w="2142050"/>
                <a:gridCol w="738275"/>
              </a:tblGrid>
              <a:tr h="60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TECH. CODE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42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438279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Captur, Kangoo, Mégane, Twingo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ESW10-12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2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438326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 3 series, 5 series, 7 series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RSM18HA-10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42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438339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Q3, TT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VOLKSWAGEN Arteon, Golf,  Passat, Polo, Touran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RSW20R-10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7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438342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VOLKSWAGEN Amarok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RSW22R-15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2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438343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 5 series, 7 series, X3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RSW22A-11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2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438357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DACIA Duster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Captur, Clio, Mégane, Scenic, Twingo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ESW10-14</a:t>
                      </a:r>
                      <a:endParaRPr/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pic>
        <p:nvPicPr>
          <p:cNvPr descr="Restart-2.png" id="427" name="Google Shape;4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040" y="1059581"/>
            <a:ext cx="792088" cy="7700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5"/>
          <p:cNvSpPr/>
          <p:nvPr/>
        </p:nvSpPr>
        <p:spPr>
          <a:xfrm>
            <a:off x="5940152" y="987574"/>
            <a:ext cx="302433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ReStart </a:t>
            </a:r>
            <a:endParaRPr/>
          </a:p>
          <a:p>
            <a:pPr indent="-1714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fitting in the engine environment.</a:t>
            </a:r>
            <a:endParaRPr/>
          </a:p>
          <a:p>
            <a:pPr indent="-171450" lvl="1" marL="177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fr-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with reinforced components for 10 times more lifetime compared to a conventional starter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2" y="195486"/>
            <a:ext cx="720080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